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4"/>
  </p:notesMasterIdLst>
  <p:sldIdLst>
    <p:sldId id="346" r:id="rId4"/>
    <p:sldId id="368" r:id="rId5"/>
    <p:sldId id="353" r:id="rId6"/>
    <p:sldId id="354" r:id="rId7"/>
    <p:sldId id="355" r:id="rId8"/>
    <p:sldId id="356" r:id="rId9"/>
    <p:sldId id="357" r:id="rId10"/>
    <p:sldId id="358" r:id="rId11"/>
    <p:sldId id="365" r:id="rId12"/>
    <p:sldId id="367" r:id="rId13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FFF9C"/>
    <a:srgbClr val="66CCFF"/>
    <a:srgbClr val="A33F1F"/>
    <a:srgbClr val="4D4D4D"/>
    <a:srgbClr val="006983"/>
    <a:srgbClr val="267485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1545" autoAdjust="0"/>
  </p:normalViewPr>
  <p:slideViewPr>
    <p:cSldViewPr>
      <p:cViewPr>
        <p:scale>
          <a:sx n="104" d="100"/>
          <a:sy n="104" d="100"/>
        </p:scale>
        <p:origin x="-5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1"/>
            <a:ext cx="7916862" cy="556179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1"/>
            <a:ext cx="7916862" cy="402291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  <p:extLst>
      <p:ext uri="{BB962C8B-B14F-4D97-AF65-F5344CB8AC3E}">
        <p14:creationId xmlns:p14="http://schemas.microsoft.com/office/powerpoint/2010/main" val="858634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  <p:sldLayoutId id="2147483682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66CC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chemeClr val="bg1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Tanya.Whiteway@ga.gov.au" TargetMode="External"/><Relationship Id="rId2" Type="http://schemas.openxmlformats.org/officeDocument/2006/relationships/hyperlink" Target="mailto:Adam.Lewis@ga.gov.a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ohnathan.Kool@ga.gov.au" TargetMode="External"/><Relationship Id="rId4" Type="http://schemas.openxmlformats.org/officeDocument/2006/relationships/hyperlink" Target="mailto:Kim.Picard@ga.gov.a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560" y="4030806"/>
            <a:ext cx="7916862" cy="1479509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Tanya Whiteway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Director: Marine Resources Advice and Information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National Earth and Marine Observations Group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Geosceince Australia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16213" y="1892830"/>
            <a:ext cx="8496944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kern="0" dirty="0"/>
              <a:t>National Bathymetry Acquisition </a:t>
            </a:r>
            <a:r>
              <a:rPr lang="en-AU" kern="0" dirty="0" smtClean="0"/>
              <a:t>Coordination</a:t>
            </a:r>
          </a:p>
          <a:p>
            <a:pPr algn="ctr" eaLnBrk="1" hangingPunct="1"/>
            <a:r>
              <a:rPr lang="en-AU" kern="0" dirty="0" smtClean="0"/>
              <a:t>– National Workshop</a:t>
            </a:r>
            <a:r>
              <a:rPr lang="en-US" kern="0" dirty="0"/>
              <a:t/>
            </a:r>
            <a:br>
              <a:rPr lang="en-US" kern="0" dirty="0"/>
            </a:b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702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4035" y="3525011"/>
            <a:ext cx="82296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GA Contacts</a:t>
            </a:r>
            <a:endParaRPr lang="en-US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98589" y="4181602"/>
            <a:ext cx="8496944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50000"/>
              </a:spcBef>
              <a:spcAft>
                <a:spcPct val="0"/>
              </a:spcAft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47675" indent="-268288" algn="l" rtl="0" eaLnBrk="1" fontAlgn="base" hangingPunct="1">
              <a:spcBef>
                <a:spcPct val="50000"/>
              </a:spcBef>
              <a:spcAft>
                <a:spcPct val="0"/>
              </a:spcAft>
              <a:buChar char="•"/>
              <a:defRPr sz="2200">
                <a:solidFill>
                  <a:srgbClr val="4D4D4D"/>
                </a:solidFill>
                <a:latin typeface="+mn-lt"/>
              </a:defRPr>
            </a:lvl2pPr>
            <a:lvl3pPr marL="895350" indent="-265113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3pPr>
            <a:lvl4pPr marL="1344613" indent="-268288" algn="l" rtl="0" eaLnBrk="1" fontAlgn="base" hangingPunct="1">
              <a:spcBef>
                <a:spcPct val="25000"/>
              </a:spcBef>
              <a:spcAft>
                <a:spcPct val="0"/>
              </a:spcAft>
              <a:buChar char="•"/>
              <a:defRPr sz="2000">
                <a:solidFill>
                  <a:srgbClr val="4D4D4D"/>
                </a:solidFill>
                <a:latin typeface="+mn-lt"/>
              </a:defRPr>
            </a:lvl4pPr>
            <a:lvl5pPr marL="17922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5pPr>
            <a:lvl6pPr marL="22494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6pPr>
            <a:lvl7pPr marL="27066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7pPr>
            <a:lvl8pPr marL="31638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8pPr>
            <a:lvl9pPr marL="36210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Brach Head: Adam Lewis (</a:t>
            </a:r>
            <a:r>
              <a:rPr lang="en-US" sz="1800" kern="0" dirty="0" smtClean="0">
                <a:hlinkClick r:id="rId2"/>
              </a:rPr>
              <a:t>Adam.Lewis@ga.gov.au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Bathymetry Coordination: Tanya Whiteway (</a:t>
            </a:r>
            <a:r>
              <a:rPr lang="en-US" sz="1800" kern="0" dirty="0" smtClean="0">
                <a:hlinkClick r:id="rId3"/>
              </a:rPr>
              <a:t>Tanya.Whiteway@ga.gov.au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Acoustics Network: Kim Picard (</a:t>
            </a:r>
            <a:r>
              <a:rPr lang="en-US" sz="1800" kern="0" dirty="0" smtClean="0">
                <a:hlinkClick r:id="rId4"/>
              </a:rPr>
              <a:t>Kim.Picard@ga.gov.au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Marine Data Management &amp; Data Science: Johnathan Kool (</a:t>
            </a:r>
            <a:r>
              <a:rPr lang="en-US" sz="1800" kern="0" dirty="0" smtClean="0">
                <a:hlinkClick r:id="rId5"/>
              </a:rPr>
              <a:t>Johnathan.Kool@ga.gov.au</a:t>
            </a:r>
            <a:r>
              <a:rPr lang="en-US" sz="1800" kern="0" dirty="0" smtClean="0"/>
              <a:t>)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078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GA’s Marine Strategy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579296" cy="5256213"/>
          </a:xfrm>
        </p:spPr>
        <p:txBody>
          <a:bodyPr/>
          <a:lstStyle/>
          <a:p>
            <a:r>
              <a:rPr lang="en-AU" sz="2000" b="1" dirty="0">
                <a:solidFill>
                  <a:srgbClr val="EFFF9C"/>
                </a:solidFill>
              </a:rPr>
              <a:t>National coordination: </a:t>
            </a:r>
            <a:r>
              <a:rPr lang="en-AU" sz="2000" dirty="0"/>
              <a:t>Avoid duplication of survey effort, make the best use of the national resources we already have and build government cooperation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/>
              <a:t>National Bathymetry priorities workshop</a:t>
            </a:r>
          </a:p>
          <a:p>
            <a:r>
              <a:rPr lang="en-AU" sz="2000" b="1" dirty="0" smtClean="0">
                <a:solidFill>
                  <a:srgbClr val="EFFF9C"/>
                </a:solidFill>
              </a:rPr>
              <a:t>Improving resource sharing </a:t>
            </a:r>
            <a:r>
              <a:rPr lang="en-AU" sz="2000" b="1" dirty="0">
                <a:solidFill>
                  <a:srgbClr val="EFFF9C"/>
                </a:solidFill>
              </a:rPr>
              <a:t>and reuse of data: </a:t>
            </a:r>
            <a:r>
              <a:rPr lang="en-AU" sz="2000" dirty="0"/>
              <a:t>Increased awareness of Government capabilities and access to Government resources (such as survey management for industry-based acquisitions, acquisition SOP’s to match a broad range of data needs and knowledge transfer opportunities)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/>
              <a:t>National Acoustics Network</a:t>
            </a:r>
          </a:p>
          <a:p>
            <a:r>
              <a:rPr lang="en-AU" sz="2000" b="1" dirty="0" smtClean="0">
                <a:solidFill>
                  <a:srgbClr val="EFFF9C"/>
                </a:solidFill>
              </a:rPr>
              <a:t>Improving </a:t>
            </a:r>
            <a:r>
              <a:rPr lang="en-AU" sz="2000" b="1" dirty="0" smtClean="0">
                <a:solidFill>
                  <a:srgbClr val="EFFF9C"/>
                </a:solidFill>
              </a:rPr>
              <a:t>internal </a:t>
            </a:r>
            <a:r>
              <a:rPr lang="en-AU" sz="2000" b="1" dirty="0">
                <a:solidFill>
                  <a:srgbClr val="EFFF9C"/>
                </a:solidFill>
              </a:rPr>
              <a:t>d</a:t>
            </a:r>
            <a:r>
              <a:rPr lang="en-AU" sz="2000" b="1" dirty="0" smtClean="0">
                <a:solidFill>
                  <a:srgbClr val="EFFF9C"/>
                </a:solidFill>
              </a:rPr>
              <a:t>ata </a:t>
            </a:r>
            <a:r>
              <a:rPr lang="en-AU" sz="2000" b="1" dirty="0" smtClean="0">
                <a:solidFill>
                  <a:srgbClr val="EFFF9C"/>
                </a:solidFill>
              </a:rPr>
              <a:t>management</a:t>
            </a:r>
            <a:r>
              <a:rPr lang="en-AU" sz="2000" dirty="0" smtClean="0">
                <a:solidFill>
                  <a:srgbClr val="EFFF9C"/>
                </a:solidFill>
              </a:rPr>
              <a:t>: </a:t>
            </a:r>
            <a:r>
              <a:rPr lang="en-AU" sz="2000" dirty="0" smtClean="0"/>
              <a:t>Accessible </a:t>
            </a:r>
            <a:r>
              <a:rPr lang="en-AU" sz="2000" dirty="0" smtClean="0"/>
              <a:t>and reliable data and products for the scientific community (including bathymetry, backscatter, geomorphology and seabed </a:t>
            </a:r>
            <a:r>
              <a:rPr lang="en-AU" sz="2000" dirty="0" smtClean="0"/>
              <a:t>samples)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Restructure </a:t>
            </a:r>
            <a:r>
              <a:rPr lang="en-AU" sz="1800" dirty="0"/>
              <a:t>and redevelopment of GA data management pipelines and </a:t>
            </a:r>
            <a:r>
              <a:rPr lang="en-AU" sz="1800" dirty="0" smtClean="0"/>
              <a:t>infrastructure</a:t>
            </a:r>
            <a:endParaRPr lang="en-AU" sz="1800" dirty="0" smtClean="0"/>
          </a:p>
          <a:p>
            <a:endParaRPr lang="en-AU" sz="2000" dirty="0" smtClean="0"/>
          </a:p>
        </p:txBody>
      </p:sp>
    </p:spTree>
    <p:extLst>
      <p:ext uri="{BB962C8B-B14F-4D97-AF65-F5344CB8AC3E}">
        <p14:creationId xmlns:p14="http://schemas.microsoft.com/office/powerpoint/2010/main" val="267322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Bathymetry Priorities Workshop </a:t>
            </a:r>
            <a:r>
              <a:rPr lang="en-US" sz="1500" dirty="0" smtClean="0"/>
              <a:t>(October 2016)</a:t>
            </a:r>
            <a:endParaRPr lang="en-US" sz="1500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Attendees from State and </a:t>
            </a:r>
            <a:r>
              <a:rPr lang="en-US" dirty="0"/>
              <a:t>C</a:t>
            </a:r>
            <a:r>
              <a:rPr lang="en-US" dirty="0" smtClean="0"/>
              <a:t>ommonwealth agencies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Agreement to improve coordination of bathymetry acquisition</a:t>
            </a:r>
          </a:p>
          <a:p>
            <a:pPr lvl="1" hangingPunct="0"/>
            <a:r>
              <a:rPr lang="en-AU" sz="2000" dirty="0"/>
              <a:t>Inform the allocation of resources for bathymetric data collection</a:t>
            </a:r>
          </a:p>
          <a:p>
            <a:pPr lvl="1" hangingPunct="0"/>
            <a:r>
              <a:rPr lang="en-AU" sz="2000" dirty="0"/>
              <a:t>Increase coordination </a:t>
            </a:r>
            <a:r>
              <a:rPr lang="en-AU" sz="2000" dirty="0" smtClean="0"/>
              <a:t>&amp; avoid </a:t>
            </a:r>
            <a:r>
              <a:rPr lang="en-AU" sz="2000" dirty="0"/>
              <a:t>duplication of survey effort</a:t>
            </a:r>
          </a:p>
          <a:p>
            <a:pPr lvl="1" hangingPunct="0"/>
            <a:r>
              <a:rPr lang="en-AU" sz="2000" dirty="0"/>
              <a:t>Monitor progress of a national coverage of marine datasets such as bathymetric data, and be able to accurately communicate progress at a national level</a:t>
            </a:r>
          </a:p>
          <a:p>
            <a:pPr lvl="1" hangingPunct="0"/>
            <a:r>
              <a:rPr lang="en-AU" sz="2000" dirty="0"/>
              <a:t>Build industry capability (e.g., skills and standards) for data capture according to required </a:t>
            </a:r>
            <a:r>
              <a:rPr lang="en-AU" sz="2000" dirty="0" smtClean="0"/>
              <a:t>standards</a:t>
            </a:r>
            <a:endParaRPr lang="en-AU" sz="2000" dirty="0"/>
          </a:p>
        </p:txBody>
      </p:sp>
      <p:sp>
        <p:nvSpPr>
          <p:cNvPr id="2" name="Rectangle 1"/>
          <p:cNvSpPr/>
          <p:nvPr/>
        </p:nvSpPr>
        <p:spPr>
          <a:xfrm>
            <a:off x="1907704" y="5301208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>
                <a:solidFill>
                  <a:srgbClr val="FCFEAC"/>
                </a:solidFill>
              </a:rPr>
              <a:t>D</a:t>
            </a:r>
            <a:r>
              <a:rPr lang="en-AU" sz="2000" b="1" dirty="0" smtClean="0">
                <a:solidFill>
                  <a:srgbClr val="FCFEAC"/>
                </a:solidFill>
              </a:rPr>
              <a:t>o </a:t>
            </a:r>
            <a:r>
              <a:rPr lang="en-AU" sz="2000" b="1" dirty="0">
                <a:solidFill>
                  <a:srgbClr val="FCFEAC"/>
                </a:solidFill>
              </a:rPr>
              <a:t>more with the resources already available </a:t>
            </a:r>
          </a:p>
        </p:txBody>
      </p:sp>
    </p:spTree>
    <p:extLst>
      <p:ext uri="{BB962C8B-B14F-4D97-AF65-F5344CB8AC3E}">
        <p14:creationId xmlns:p14="http://schemas.microsoft.com/office/powerpoint/2010/main" val="393401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Create </a:t>
            </a:r>
            <a:r>
              <a:rPr lang="en-AU" sz="2000" dirty="0"/>
              <a:t>a national priority </a:t>
            </a:r>
            <a:r>
              <a:rPr lang="en-AU" sz="2000" dirty="0" smtClean="0"/>
              <a:t>map for bathymetry acquisition (Version1 complete)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/>
              <a:t>Develop a national map of bathymetry coverage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/>
              <a:t>Develop a national survey register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a National Marine capability and capacity </a:t>
            </a:r>
            <a:r>
              <a:rPr lang="en-US" sz="2000" dirty="0" smtClean="0"/>
              <a:t>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rgbClr val="EFFF9C"/>
                </a:solidFill>
              </a:rPr>
              <a:t>Develop SOP’s for </a:t>
            </a:r>
            <a:r>
              <a:rPr lang="en-AU" sz="2000" b="1" dirty="0" smtClean="0">
                <a:solidFill>
                  <a:srgbClr val="EFFF9C"/>
                </a:solidFill>
              </a:rPr>
              <a:t>bathymetry, backscatter </a:t>
            </a:r>
            <a:r>
              <a:rPr lang="en-AU" sz="2000" b="1" dirty="0">
                <a:solidFill>
                  <a:srgbClr val="EFFF9C"/>
                </a:solidFill>
              </a:rPr>
              <a:t>and water column data</a:t>
            </a:r>
            <a:r>
              <a:rPr lang="en-AU" sz="2000" b="1" dirty="0" smtClean="0">
                <a:solidFill>
                  <a:srgbClr val="EFFF9C"/>
                </a:solidFill>
              </a:rPr>
              <a:t> </a:t>
            </a:r>
            <a:r>
              <a:rPr lang="en-AU" sz="2000" b="1" dirty="0">
                <a:solidFill>
                  <a:srgbClr val="EFFF9C"/>
                </a:solidFill>
              </a:rPr>
              <a:t>acquisition </a:t>
            </a:r>
            <a:r>
              <a:rPr lang="en-AU" sz="2000" b="1" dirty="0" smtClean="0">
                <a:solidFill>
                  <a:srgbClr val="EFFF9C"/>
                </a:solidFill>
              </a:rPr>
              <a:t>that align with the </a:t>
            </a:r>
            <a:r>
              <a:rPr lang="en-AU" sz="2000" b="1" dirty="0" err="1" smtClean="0">
                <a:solidFill>
                  <a:srgbClr val="EFFF9C"/>
                </a:solidFill>
              </a:rPr>
              <a:t>AHO’s</a:t>
            </a:r>
            <a:r>
              <a:rPr lang="en-AU" sz="2000" b="1" dirty="0" smtClean="0">
                <a:solidFill>
                  <a:srgbClr val="EFFF9C"/>
                </a:solidFill>
              </a:rPr>
              <a:t>, with </a:t>
            </a:r>
            <a:r>
              <a:rPr lang="en-AU" sz="2000" b="1" dirty="0">
                <a:solidFill>
                  <a:srgbClr val="EFFF9C"/>
                </a:solidFill>
              </a:rPr>
              <a:t>flexibility for different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Form </a:t>
            </a:r>
            <a:r>
              <a:rPr lang="en-AU" sz="2000" dirty="0"/>
              <a:t>a working group to create a plan for optimal management of bathymetry </a:t>
            </a:r>
            <a:r>
              <a:rPr lang="en-AU" sz="2000" dirty="0" smtClean="0"/>
              <a:t>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Also noted: Data acquired by industry could be better integrated (NOPTA Guidelines under OPGGSA to be modified to specify bathymetry submission)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000" dirty="0" smtClean="0"/>
          </a:p>
        </p:txBody>
      </p:sp>
    </p:spTree>
    <p:extLst>
      <p:ext uri="{BB962C8B-B14F-4D97-AF65-F5344CB8AC3E}">
        <p14:creationId xmlns:p14="http://schemas.microsoft.com/office/powerpoint/2010/main" val="221056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A National Plan for Bathymetry Data Acquisition – Workshop 13 October </a:t>
            </a:r>
            <a:r>
              <a:rPr lang="en-AU" dirty="0" smtClean="0"/>
              <a:t>2016</a:t>
            </a:r>
            <a:endParaRPr lang="en-A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7" t="22483" r="9870" b="31521"/>
          <a:stretch/>
        </p:blipFill>
        <p:spPr bwMode="auto">
          <a:xfrm>
            <a:off x="107504" y="1558675"/>
            <a:ext cx="9036496" cy="52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8" t="25014" r="12812" b="44430"/>
          <a:stretch/>
        </p:blipFill>
        <p:spPr bwMode="auto">
          <a:xfrm>
            <a:off x="166984" y="911823"/>
            <a:ext cx="3479228" cy="36309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3658740" y="911823"/>
            <a:ext cx="2497436" cy="12210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3658740" y="2504369"/>
            <a:ext cx="2516852" cy="20383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 bwMode="auto">
          <a:xfrm>
            <a:off x="5527520" y="2132856"/>
            <a:ext cx="648072" cy="371513"/>
          </a:xfrm>
          <a:prstGeom prst="rect">
            <a:avLst/>
          </a:prstGeom>
          <a:noFill/>
          <a:ln w="2540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179512" y="260649"/>
            <a:ext cx="892899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6CCFF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kern="0" dirty="0" smtClean="0"/>
              <a:t>Priority Areas for Bathymetry Acquisition – Version 1</a:t>
            </a:r>
            <a:endParaRPr lang="en-US" kern="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2" t="21307" r="48912" b="58608"/>
          <a:stretch/>
        </p:blipFill>
        <p:spPr bwMode="auto">
          <a:xfrm>
            <a:off x="4067944" y="4293096"/>
            <a:ext cx="1985360" cy="1610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65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Acoustics Network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dirty="0" smtClean="0"/>
              <a:t>AIMS and GA </a:t>
            </a:r>
            <a:r>
              <a:rPr lang="en-AU" dirty="0"/>
              <a:t>f</a:t>
            </a:r>
            <a:r>
              <a:rPr lang="en-AU" dirty="0" smtClean="0"/>
              <a:t>acilitating this network to: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Transfer </a:t>
            </a:r>
            <a:r>
              <a:rPr lang="en-AU" sz="2000" dirty="0"/>
              <a:t>capabilities and </a:t>
            </a:r>
            <a:r>
              <a:rPr lang="en-AU" sz="2000" dirty="0" smtClean="0"/>
              <a:t>knowledge</a:t>
            </a:r>
            <a:endParaRPr lang="en-AU" sz="2000" dirty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E</a:t>
            </a:r>
            <a:r>
              <a:rPr lang="en-AU" sz="2000" dirty="0" smtClean="0"/>
              <a:t>stablish </a:t>
            </a:r>
            <a:r>
              <a:rPr lang="en-AU" sz="2000" dirty="0"/>
              <a:t>standards for data acquisition and </a:t>
            </a:r>
            <a:r>
              <a:rPr lang="en-AU" sz="2000" dirty="0" smtClean="0"/>
              <a:t>processing</a:t>
            </a:r>
            <a:endParaRPr lang="en-AU" sz="2000" dirty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I</a:t>
            </a:r>
            <a:r>
              <a:rPr lang="en-AU" sz="2000" dirty="0" smtClean="0"/>
              <a:t>ncrease </a:t>
            </a:r>
            <a:r>
              <a:rPr lang="en-AU" sz="2000" dirty="0"/>
              <a:t>knowledge via specific </a:t>
            </a:r>
            <a:r>
              <a:rPr lang="en-AU" sz="2000" dirty="0" smtClean="0"/>
              <a:t>training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Innovate and develop methodologies and standards using state of the art technologies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Identify </a:t>
            </a:r>
            <a:r>
              <a:rPr lang="en-AU" sz="2000" dirty="0"/>
              <a:t>synergic use of available equipment and emerging new </a:t>
            </a:r>
            <a:r>
              <a:rPr lang="en-AU" sz="2000" dirty="0" smtClean="0"/>
              <a:t>technologies</a:t>
            </a:r>
            <a:endParaRPr lang="en-AU" sz="2000" dirty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S</a:t>
            </a:r>
            <a:r>
              <a:rPr lang="en-AU" sz="2000" dirty="0" smtClean="0"/>
              <a:t>hare </a:t>
            </a:r>
            <a:r>
              <a:rPr lang="en-AU" sz="2000" dirty="0"/>
              <a:t>capacity and </a:t>
            </a:r>
            <a:r>
              <a:rPr lang="en-AU" sz="2000" dirty="0" smtClean="0"/>
              <a:t>expertise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A National Plan for Bathymetry Data Acquisition – Workshop 13 October </a:t>
            </a:r>
            <a:r>
              <a:rPr lang="en-AU" dirty="0" smtClean="0"/>
              <a:t>2016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23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Acoustics Network - Development Meeting </a:t>
            </a:r>
            <a:r>
              <a:rPr lang="en-US" sz="1500" dirty="0" smtClean="0"/>
              <a:t>(August 2016)</a:t>
            </a:r>
            <a:endParaRPr lang="en-US" sz="1500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Outcomes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The network is required to improve collective understanding of how to maximise acquisition quality and area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Collaboration will help achieve outcomes for reduced costs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 </a:t>
            </a:r>
            <a:r>
              <a:rPr lang="en-AU" sz="2000" b="1" dirty="0" smtClean="0">
                <a:solidFill>
                  <a:srgbClr val="EFFF9C"/>
                </a:solidFill>
              </a:rPr>
              <a:t>Standards are needed that meet a range of user requirements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A list of equipment should be developed that can by shared for national interest acquisitions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A National Plan for Bathymetry Data Acquisition – Workshop 13 October </a:t>
            </a:r>
            <a:r>
              <a:rPr lang="en-AU" dirty="0" smtClean="0"/>
              <a:t>2016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76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Activities Within Geoscience Australia ….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3385128" cy="5256213"/>
          </a:xfrm>
        </p:spPr>
        <p:txBody>
          <a:bodyPr/>
          <a:lstStyle/>
          <a:p>
            <a:r>
              <a:rPr lang="en-AU" dirty="0" smtClean="0"/>
              <a:t>Geoscience Australia is re-structuring its approach:</a:t>
            </a:r>
          </a:p>
          <a:p>
            <a:r>
              <a:rPr lang="en-AU" sz="2000" dirty="0" smtClean="0"/>
              <a:t>Receipt </a:t>
            </a:r>
            <a:r>
              <a:rPr lang="en-AU" sz="2000" dirty="0"/>
              <a:t>of external data</a:t>
            </a:r>
          </a:p>
          <a:p>
            <a:r>
              <a:rPr lang="en-AU" sz="2000" dirty="0" smtClean="0"/>
              <a:t>Operational work-flows</a:t>
            </a:r>
          </a:p>
          <a:p>
            <a:r>
              <a:rPr lang="en-AU" sz="2000" dirty="0" smtClean="0"/>
              <a:t>Point cloud delivery</a:t>
            </a:r>
          </a:p>
          <a:p>
            <a:r>
              <a:rPr lang="en-AU" sz="2000" dirty="0" smtClean="0"/>
              <a:t>Improved metadata and relational data management (Hydroid)</a:t>
            </a:r>
          </a:p>
          <a:p>
            <a:r>
              <a:rPr lang="en-AU" sz="2000" dirty="0" smtClean="0"/>
              <a:t>Leveraging work on the MH370 and </a:t>
            </a:r>
            <a:r>
              <a:rPr lang="en-AU" sz="2000" dirty="0" smtClean="0"/>
              <a:t>DEA (Digital Earth Australia, aka Data Cube)</a:t>
            </a:r>
            <a:endParaRPr lang="en-AU" sz="2000" dirty="0" smtClean="0"/>
          </a:p>
          <a:p>
            <a:r>
              <a:rPr lang="en-AU" sz="2000" dirty="0" smtClean="0"/>
              <a:t> </a:t>
            </a:r>
          </a:p>
          <a:p>
            <a:endParaRPr lang="en-AU" sz="2000" dirty="0" smtClean="0"/>
          </a:p>
        </p:txBody>
      </p:sp>
      <p:pic>
        <p:nvPicPr>
          <p:cNvPr id="5" name="Picture 2" descr="C:\Users\u21472\AppData\Local\Microsoft\Windows\Temporary Internet Files\Content.Outlook\LX4ZU5HO\Bathymetry_Workshop_Darwin_comp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328" y="1124744"/>
            <a:ext cx="5194168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85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Next steps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Continue to progress action items from the bathymetry priority planning meeting (compiling a national bathymetry coverage map and a national survey register)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Progress SOP’s for multibeam, backscatter and geomorphology in collaboration with other initiatives already underway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Facilitate National coordination meetings of the multibeam priority acquisition group and the acoustics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Complete internal data management transition process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727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Blu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Blue 4x3</Template>
  <TotalTime>108</TotalTime>
  <Words>623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GA Blue 4x3</vt:lpstr>
      <vt:lpstr>GA Blue Pages</vt:lpstr>
      <vt:lpstr>GA Internal Title Slide</vt:lpstr>
      <vt:lpstr>PowerPoint Presentation</vt:lpstr>
      <vt:lpstr>GA’s Marine Strategy</vt:lpstr>
      <vt:lpstr>National Bathymetry Priorities Workshop (October 2016)</vt:lpstr>
      <vt:lpstr>Workshop Outcomes – Action Items</vt:lpstr>
      <vt:lpstr>PowerPoint Presentation</vt:lpstr>
      <vt:lpstr>Acoustics Network</vt:lpstr>
      <vt:lpstr>Acoustics Network - Development Meeting (August 2016)</vt:lpstr>
      <vt:lpstr>Activities Within Geoscience Australia ….</vt:lpstr>
      <vt:lpstr>Next steps</vt:lpstr>
      <vt:lpstr>Questions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Whiteway Tanya</dc:creator>
  <cp:lastModifiedBy>Whiteway Tanya</cp:lastModifiedBy>
  <cp:revision>10</cp:revision>
  <dcterms:created xsi:type="dcterms:W3CDTF">2017-05-29T00:12:52Z</dcterms:created>
  <dcterms:modified xsi:type="dcterms:W3CDTF">2017-05-29T02:06:48Z</dcterms:modified>
</cp:coreProperties>
</file>